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77" r:id="rId3"/>
    <p:sldId id="295" r:id="rId4"/>
    <p:sldId id="296" r:id="rId5"/>
    <p:sldId id="312" r:id="rId6"/>
    <p:sldId id="311" r:id="rId7"/>
    <p:sldId id="298" r:id="rId8"/>
    <p:sldId id="300" r:id="rId9"/>
    <p:sldId id="299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13" r:id="rId18"/>
    <p:sldId id="314" r:id="rId19"/>
    <p:sldId id="308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D788"/>
    <a:srgbClr val="F99107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520" autoAdjust="0"/>
  </p:normalViewPr>
  <p:slideViewPr>
    <p:cSldViewPr snapToGrid="0">
      <p:cViewPr varScale="1">
        <p:scale>
          <a:sx n="92" d="100"/>
          <a:sy n="92" d="100"/>
        </p:scale>
        <p:origin x="13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E93F8-163F-42AC-B057-ECBD5959CFC4}" type="datetimeFigureOut">
              <a:rPr lang="zh-TW" altLang="en-US" smtClean="0"/>
              <a:t>2019/5/18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7574F-ED62-4258-86CC-62B8E6436A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467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和朋友一起出門遊玩是不是在討論過程中倍感艱辛呢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也許是想去的地點太多不知如何篩選，猶豫該如何排行程才能讓大家玩得盡興，又或者根本不想為了出去玩而特地下載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來規劃旅遊，只能不停地在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群及網路上蒐集資料中徘迴。以上這些麻煩讓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Chavel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機器人幫助您解決。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Chavel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不只能夠輔助您排出順暢的行程，甚至不需要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瀏覽器就能在群組中提供你所需要的資訊供大家討論，那不是很方便嗎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line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是所有年齡層最能接受的，台灣人只要有手機，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人中有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人有用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，每天更有約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萬的台灣人使用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打電話，所以我們希望能開發一個幫忙排行程的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機器人，更快排出行程，而且規劃出最省時也最順路且令人難忘的旅遊。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7574F-ED62-4258-86CC-62B8E6436AE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4552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和朋友一起出門遊玩是不是在討論過程中倍感艱辛呢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也許是想去的地點太多不知如何篩選，猶豫該如何排行程才能讓大家玩得盡興，又或者根本不想為了出去玩而特地下載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來規劃旅遊，只能不停地在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群及網路上蒐集資料中徘迴。以上這些麻煩讓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Chavel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機器人幫助您解決。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Chavel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不只能夠輔助您排出順暢的行程，甚至不需要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瀏覽器就能在群組中提供你所需要的資訊供大家討論，那不是很方便嗎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line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是所有年齡層最能接受的，台灣人只要有手機，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人中有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人有用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，每天更有約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萬的台灣人使用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打電話，所以我們希望能開發一個幫忙排行程的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機器人，更快排出行程，而且規劃出最省時也最順路且令人難忘的旅遊。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7574F-ED62-4258-86CC-62B8E6436AE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13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7574F-ED62-4258-86CC-62B8E6436AE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5689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不用下載</a:t>
            </a:r>
            <a:r>
              <a:rPr lang="en-US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APP</a:t>
            </a: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：下載</a:t>
            </a:r>
            <a:r>
              <a:rPr lang="en-US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APP</a:t>
            </a: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需佔手機記憶體空間，在</a:t>
            </a:r>
            <a:r>
              <a:rPr lang="en-US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line</a:t>
            </a: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加入好友即可</a:t>
            </a:r>
            <a:endParaRPr lang="en-US" altLang="zh-TW" sz="1200" kern="1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endParaRPr lang="zh-TW" altLang="zh-TW" sz="1800" kern="100" dirty="0" smtClean="0">
              <a:latin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建議行程路線：減少使用者安排行程及搜尋資料的時間</a:t>
            </a:r>
            <a:endParaRPr lang="en-US" altLang="zh-TW" sz="1200" kern="1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endParaRPr lang="zh-TW" altLang="zh-TW" sz="1800" kern="100" dirty="0" smtClean="0">
              <a:latin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推薦附近景點：判斷所在位置就能推薦附近景點</a:t>
            </a:r>
            <a:endParaRPr lang="en-US" altLang="zh-TW" sz="1200" kern="1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endParaRPr lang="zh-TW" altLang="zh-TW" sz="1800" kern="100" dirty="0" smtClean="0">
              <a:latin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聊天即可規劃：朋友間在群組聊天時，依據關鍵字顯示景點相關資訊即可加入</a:t>
            </a:r>
            <a:endParaRPr lang="zh-TW" altLang="zh-TW" sz="1800" kern="100" dirty="0" smtClean="0">
              <a:latin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7574F-ED62-4258-86CC-62B8E6436AE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013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喜愛旅遊的人</a:t>
            </a:r>
            <a:endParaRPr lang="en-US" altLang="zh-TW" sz="1200" kern="1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endParaRPr lang="zh-TW" altLang="zh-TW" sz="1800" kern="100" dirty="0" smtClean="0">
              <a:latin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親朋好友共同出遊</a:t>
            </a:r>
            <a:endParaRPr lang="en-US" altLang="zh-TW" sz="1200" kern="1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endParaRPr lang="zh-TW" altLang="zh-TW" sz="1800" kern="100" dirty="0" smtClean="0">
              <a:latin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行程需共同討論的人</a:t>
            </a:r>
            <a:endParaRPr lang="en-US" altLang="zh-TW" sz="1200" kern="100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endParaRPr lang="zh-TW" altLang="zh-TW" sz="1800" kern="100" dirty="0" smtClean="0">
              <a:latin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想出遊卻沒有目的地的人</a:t>
            </a:r>
            <a:endParaRPr lang="zh-TW" altLang="zh-TW" sz="1800" kern="100" dirty="0" smtClean="0">
              <a:latin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7574F-ED62-4258-86CC-62B8E6436AE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983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7574F-ED62-4258-86CC-62B8E6436AE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602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未來我們希望能夠判斷當地的活動或天氣來推薦使用者，例如：在採草莓的季節去苗栗，則會推薦去採草莓的地方，或是提醒使用者當天的天氣，以供使用者做判斷。若開發完成，則希望能把這個機器人推廣出去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7574F-ED62-4258-86CC-62B8E6436AE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111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未來我們希望能夠判斷當地的活動或天氣來推薦使用者，例如：在採草莓的季節去苗栗，則會推薦去採草莓的地方，或是提醒使用者當天的天氣，以供使用者做判斷。若開發完成，則希望能把這個機器人推廣出去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7574F-ED62-4258-86CC-62B8E6436AE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50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未來我們希望能夠判斷當地的活動或天氣來推薦使用者，例如：在採草莓的季節去苗栗，則會推薦去採草莓的地方，或是提醒使用者當天的天氣，以供使用者做判斷。若開發完成，則希望能把這個機器人推廣出去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7574F-ED62-4258-86CC-62B8E6436AE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1566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橢圓 3"/>
          <p:cNvSpPr/>
          <p:nvPr userDrawn="1"/>
        </p:nvSpPr>
        <p:spPr>
          <a:xfrm>
            <a:off x="1022555" y="2657168"/>
            <a:ext cx="2753032" cy="154366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zh-TW" altLang="en-US"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橢圓 2"/>
          <p:cNvSpPr/>
          <p:nvPr userDrawn="1"/>
        </p:nvSpPr>
        <p:spPr>
          <a:xfrm>
            <a:off x="4798142" y="309410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 userDrawn="1"/>
        </p:nvSpPr>
        <p:spPr>
          <a:xfrm>
            <a:off x="4798142" y="1630214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 userDrawn="1"/>
        </p:nvSpPr>
        <p:spPr>
          <a:xfrm>
            <a:off x="4798142" y="2923309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 userDrawn="1"/>
        </p:nvSpPr>
        <p:spPr>
          <a:xfrm>
            <a:off x="4798142" y="4216404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 userDrawn="1"/>
        </p:nvSpPr>
        <p:spPr>
          <a:xfrm>
            <a:off x="4798142" y="5527973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 userDrawn="1"/>
        </p:nvSpPr>
        <p:spPr>
          <a:xfrm>
            <a:off x="6383345" y="354667"/>
            <a:ext cx="5771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需求評析</a:t>
            </a:r>
            <a:endParaRPr lang="en-US" altLang="zh-TW" sz="36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背景及研發動機、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SWOT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 userDrawn="1"/>
        </p:nvSpPr>
        <p:spPr>
          <a:xfrm>
            <a:off x="6393177" y="1745654"/>
            <a:ext cx="5079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系統介紹</a:t>
            </a:r>
            <a:endParaRPr lang="en-US" altLang="zh-TW" sz="36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zh-TW" altLang="en-US" sz="2400" kern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系統架構、系統功能</a:t>
            </a:r>
            <a:endParaRPr lang="zh-TW" altLang="en-US" sz="24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文字方塊 27"/>
          <p:cNvSpPr txBox="1"/>
          <p:nvPr userDrawn="1"/>
        </p:nvSpPr>
        <p:spPr>
          <a:xfrm>
            <a:off x="6383345" y="3036763"/>
            <a:ext cx="5781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</a:t>
            </a:r>
            <a:endParaRPr lang="en-US" altLang="zh-TW" sz="3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zh-TW" altLang="en-US" sz="2400" kern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系統特色、使用族群</a:t>
            </a:r>
            <a:endParaRPr lang="zh-TW" altLang="en-US" sz="24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9" name="文字方塊 28"/>
          <p:cNvSpPr txBox="1"/>
          <p:nvPr userDrawn="1"/>
        </p:nvSpPr>
        <p:spPr>
          <a:xfrm>
            <a:off x="6393177" y="4487432"/>
            <a:ext cx="5232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系統比較</a:t>
            </a:r>
            <a:endParaRPr lang="zh-TW" altLang="en-US" sz="3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 userDrawn="1"/>
        </p:nvSpPr>
        <p:spPr>
          <a:xfrm>
            <a:off x="6393177" y="5799003"/>
            <a:ext cx="288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望</a:t>
            </a:r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5037228" y="488107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5037228" y="1808911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5037228" y="3098319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 userDrawn="1"/>
        </p:nvSpPr>
        <p:spPr>
          <a:xfrm>
            <a:off x="5029488" y="4395100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 userDrawn="1"/>
        </p:nvSpPr>
        <p:spPr>
          <a:xfrm>
            <a:off x="5037228" y="5738013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821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投影片"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31820" y="218941"/>
            <a:ext cx="11737246" cy="6439436"/>
          </a:xfrm>
          <a:prstGeom prst="rect">
            <a:avLst/>
          </a:prstGeom>
          <a:solidFill>
            <a:schemeClr val="bg1">
              <a:alpha val="97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流程圖: 換頁接點 2"/>
          <p:cNvSpPr/>
          <p:nvPr userDrawn="1"/>
        </p:nvSpPr>
        <p:spPr>
          <a:xfrm>
            <a:off x="420972" y="427995"/>
            <a:ext cx="820248" cy="746061"/>
          </a:xfrm>
          <a:prstGeom prst="flowChartOffpageConnector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/>
          <p:cNvSpPr/>
          <p:nvPr userDrawn="1"/>
        </p:nvSpPr>
        <p:spPr>
          <a:xfrm>
            <a:off x="11305310" y="6014178"/>
            <a:ext cx="519546" cy="49876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圓角矩形 4"/>
          <p:cNvSpPr/>
          <p:nvPr userDrawn="1"/>
        </p:nvSpPr>
        <p:spPr>
          <a:xfrm>
            <a:off x="10463645" y="495005"/>
            <a:ext cx="1361211" cy="57853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996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標題投影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93964" y="149734"/>
            <a:ext cx="11787981" cy="647915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流程圖: 換頁接點 1"/>
          <p:cNvSpPr/>
          <p:nvPr userDrawn="1"/>
        </p:nvSpPr>
        <p:spPr>
          <a:xfrm>
            <a:off x="369456" y="286327"/>
            <a:ext cx="820248" cy="746061"/>
          </a:xfrm>
          <a:prstGeom prst="flowChartOffpage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634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FFE61-3FA0-4F16-BDB2-81F317B167C8}" type="datetimeFigureOut">
              <a:rPr lang="zh-TW" altLang="en-US" smtClean="0"/>
              <a:t>2019/5/18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B1937-2AE4-47B6-8F67-B016A0C2A7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313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標題投影片"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橢圓 3"/>
          <p:cNvSpPr/>
          <p:nvPr userDrawn="1"/>
        </p:nvSpPr>
        <p:spPr>
          <a:xfrm>
            <a:off x="1022555" y="2657168"/>
            <a:ext cx="2753032" cy="154366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zh-TW" altLang="en-US"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橢圓 14"/>
          <p:cNvSpPr/>
          <p:nvPr userDrawn="1"/>
        </p:nvSpPr>
        <p:spPr>
          <a:xfrm>
            <a:off x="4798142" y="1630214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 userDrawn="1"/>
        </p:nvSpPr>
        <p:spPr>
          <a:xfrm>
            <a:off x="4798142" y="2923309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 userDrawn="1"/>
        </p:nvSpPr>
        <p:spPr>
          <a:xfrm>
            <a:off x="4798142" y="4216404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 userDrawn="1"/>
        </p:nvSpPr>
        <p:spPr>
          <a:xfrm>
            <a:off x="4798142" y="5527973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 userDrawn="1"/>
        </p:nvSpPr>
        <p:spPr>
          <a:xfrm>
            <a:off x="6393177" y="1745654"/>
            <a:ext cx="5079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系統介紹</a:t>
            </a:r>
            <a:endParaRPr lang="en-US" altLang="zh-TW" sz="3600" dirty="0" smtClean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zh-TW" altLang="en-US" sz="2400" kern="1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系統架構、系統功能</a:t>
            </a:r>
            <a:endParaRPr lang="zh-TW" altLang="en-US" sz="2400" kern="1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文字方塊 27"/>
          <p:cNvSpPr txBox="1"/>
          <p:nvPr userDrawn="1"/>
        </p:nvSpPr>
        <p:spPr>
          <a:xfrm>
            <a:off x="6383345" y="3036763"/>
            <a:ext cx="5781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</a:t>
            </a:r>
            <a:endParaRPr lang="en-US" altLang="zh-TW" sz="36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zh-TW" altLang="en-US" sz="2400" kern="1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系統特色、使用族群</a:t>
            </a:r>
            <a:endParaRPr lang="zh-TW" altLang="en-US" sz="2400" kern="1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9" name="文字方塊 28"/>
          <p:cNvSpPr txBox="1"/>
          <p:nvPr userDrawn="1"/>
        </p:nvSpPr>
        <p:spPr>
          <a:xfrm>
            <a:off x="6393177" y="4487432"/>
            <a:ext cx="5232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系統比較</a:t>
            </a:r>
            <a:endParaRPr lang="zh-TW" altLang="en-US" sz="36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 userDrawn="1"/>
        </p:nvSpPr>
        <p:spPr>
          <a:xfrm>
            <a:off x="6393177" y="5799003"/>
            <a:ext cx="288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</a:t>
            </a:r>
            <a:r>
              <a:rPr lang="zh-TW" altLang="en-US" sz="36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望</a:t>
            </a: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5037228" y="1808911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5037228" y="3098319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 userDrawn="1"/>
        </p:nvSpPr>
        <p:spPr>
          <a:xfrm>
            <a:off x="5029488" y="4395100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 userDrawn="1"/>
        </p:nvSpPr>
        <p:spPr>
          <a:xfrm>
            <a:off x="5037228" y="5738013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5357611" y="281274"/>
            <a:ext cx="6928834" cy="1173449"/>
          </a:xfrm>
          <a:prstGeom prst="rect">
            <a:avLst/>
          </a:prstGeom>
          <a:solidFill>
            <a:srgbClr val="FFCC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" name="橢圓 2"/>
          <p:cNvSpPr/>
          <p:nvPr userDrawn="1"/>
        </p:nvSpPr>
        <p:spPr>
          <a:xfrm>
            <a:off x="4798142" y="309410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5037228" y="488107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/>
          <p:cNvSpPr txBox="1"/>
          <p:nvPr userDrawn="1"/>
        </p:nvSpPr>
        <p:spPr>
          <a:xfrm>
            <a:off x="6383345" y="360166"/>
            <a:ext cx="5771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需求評析</a:t>
            </a:r>
            <a:endParaRPr lang="en-US" altLang="zh-TW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背景及研發動機、</a:t>
            </a:r>
            <a:r>
              <a:rPr lang="en-US" altLang="zh-TW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SWOT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447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標題投影片"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5319438" y="1606318"/>
            <a:ext cx="6928834" cy="1173449"/>
          </a:xfrm>
          <a:prstGeom prst="rect">
            <a:avLst/>
          </a:prstGeom>
          <a:solidFill>
            <a:srgbClr val="FFCC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橢圓 3"/>
          <p:cNvSpPr/>
          <p:nvPr userDrawn="1"/>
        </p:nvSpPr>
        <p:spPr>
          <a:xfrm>
            <a:off x="1022555" y="2657168"/>
            <a:ext cx="2753032" cy="154366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zh-TW" altLang="en-US"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橢圓 14"/>
          <p:cNvSpPr/>
          <p:nvPr userDrawn="1"/>
        </p:nvSpPr>
        <p:spPr>
          <a:xfrm>
            <a:off x="4798142" y="1630214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 userDrawn="1"/>
        </p:nvSpPr>
        <p:spPr>
          <a:xfrm>
            <a:off x="4798142" y="2923309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 userDrawn="1"/>
        </p:nvSpPr>
        <p:spPr>
          <a:xfrm>
            <a:off x="4798142" y="4216404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 userDrawn="1"/>
        </p:nvSpPr>
        <p:spPr>
          <a:xfrm>
            <a:off x="4798142" y="5527973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 userDrawn="1"/>
        </p:nvSpPr>
        <p:spPr>
          <a:xfrm>
            <a:off x="6393177" y="1745654"/>
            <a:ext cx="5079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系統介紹</a:t>
            </a:r>
            <a:endParaRPr lang="en-US" altLang="zh-TW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zh-TW" altLang="en-US" sz="24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系統架構、系統功能</a:t>
            </a:r>
            <a:endParaRPr lang="zh-TW" altLang="en-US" sz="2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文字方塊 27"/>
          <p:cNvSpPr txBox="1"/>
          <p:nvPr userDrawn="1"/>
        </p:nvSpPr>
        <p:spPr>
          <a:xfrm>
            <a:off x="6383345" y="3036763"/>
            <a:ext cx="5781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</a:t>
            </a:r>
            <a:endParaRPr lang="en-US" altLang="zh-TW" sz="36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zh-TW" altLang="en-US" sz="2400" kern="1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系統特色、使用族群</a:t>
            </a:r>
            <a:endParaRPr lang="zh-TW" altLang="en-US" sz="2400" kern="1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9" name="文字方塊 28"/>
          <p:cNvSpPr txBox="1"/>
          <p:nvPr userDrawn="1"/>
        </p:nvSpPr>
        <p:spPr>
          <a:xfrm>
            <a:off x="6393177" y="4487432"/>
            <a:ext cx="5232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系統比較</a:t>
            </a:r>
            <a:endParaRPr lang="zh-TW" altLang="en-US" sz="36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 userDrawn="1"/>
        </p:nvSpPr>
        <p:spPr>
          <a:xfrm>
            <a:off x="6393177" y="5799003"/>
            <a:ext cx="288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</a:t>
            </a:r>
            <a:r>
              <a:rPr lang="zh-TW" altLang="en-US" sz="36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望</a:t>
            </a: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5037228" y="1808911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5037228" y="3098319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 userDrawn="1"/>
        </p:nvSpPr>
        <p:spPr>
          <a:xfrm>
            <a:off x="5029488" y="4395100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 userDrawn="1"/>
        </p:nvSpPr>
        <p:spPr>
          <a:xfrm>
            <a:off x="5037228" y="5738013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橢圓 2"/>
          <p:cNvSpPr/>
          <p:nvPr userDrawn="1"/>
        </p:nvSpPr>
        <p:spPr>
          <a:xfrm>
            <a:off x="4798142" y="309410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5037228" y="488107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/>
          <p:cNvSpPr txBox="1"/>
          <p:nvPr userDrawn="1"/>
        </p:nvSpPr>
        <p:spPr>
          <a:xfrm>
            <a:off x="6383345" y="360166"/>
            <a:ext cx="5771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需求評析</a:t>
            </a:r>
            <a:endParaRPr lang="en-US" altLang="zh-TW" sz="3600" b="0" dirty="0" smtClean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背景及研發動機、</a:t>
            </a:r>
            <a:r>
              <a:rPr lang="en-US" altLang="zh-TW" sz="2400" b="0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SWOT</a:t>
            </a:r>
            <a:endParaRPr lang="zh-TW" altLang="en-US" sz="2400" b="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344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標題投影片"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5361559" y="2910382"/>
            <a:ext cx="6928834" cy="1173449"/>
          </a:xfrm>
          <a:prstGeom prst="rect">
            <a:avLst/>
          </a:prstGeom>
          <a:solidFill>
            <a:srgbClr val="FFCC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橢圓 3"/>
          <p:cNvSpPr/>
          <p:nvPr userDrawn="1"/>
        </p:nvSpPr>
        <p:spPr>
          <a:xfrm>
            <a:off x="1022555" y="2657168"/>
            <a:ext cx="2753032" cy="154366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zh-TW" altLang="en-US"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橢圓 14"/>
          <p:cNvSpPr/>
          <p:nvPr userDrawn="1"/>
        </p:nvSpPr>
        <p:spPr>
          <a:xfrm>
            <a:off x="4798142" y="1630214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 userDrawn="1"/>
        </p:nvSpPr>
        <p:spPr>
          <a:xfrm>
            <a:off x="4798142" y="2923309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 userDrawn="1"/>
        </p:nvSpPr>
        <p:spPr>
          <a:xfrm>
            <a:off x="4798142" y="4216404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 userDrawn="1"/>
        </p:nvSpPr>
        <p:spPr>
          <a:xfrm>
            <a:off x="4798142" y="5527973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 userDrawn="1"/>
        </p:nvSpPr>
        <p:spPr>
          <a:xfrm>
            <a:off x="6393177" y="1745654"/>
            <a:ext cx="5079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系統介紹</a:t>
            </a:r>
            <a:endParaRPr lang="en-US" altLang="zh-TW" sz="3600" dirty="0" smtClean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zh-TW" altLang="en-US" sz="2400" kern="1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系統架構、系統功能</a:t>
            </a:r>
            <a:endParaRPr lang="zh-TW" altLang="en-US" sz="2400" kern="1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文字方塊 27"/>
          <p:cNvSpPr txBox="1"/>
          <p:nvPr userDrawn="1"/>
        </p:nvSpPr>
        <p:spPr>
          <a:xfrm>
            <a:off x="6383345" y="3036763"/>
            <a:ext cx="5781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</a:t>
            </a:r>
            <a:endParaRPr lang="en-US" altLang="zh-TW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zh-TW" altLang="en-US" sz="24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系統特色、使用族群</a:t>
            </a:r>
            <a:endParaRPr lang="zh-TW" altLang="en-US" sz="2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9" name="文字方塊 28"/>
          <p:cNvSpPr txBox="1"/>
          <p:nvPr userDrawn="1"/>
        </p:nvSpPr>
        <p:spPr>
          <a:xfrm>
            <a:off x="6393177" y="4487432"/>
            <a:ext cx="5232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系統比較</a:t>
            </a:r>
            <a:endParaRPr lang="zh-TW" altLang="en-US" sz="36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 userDrawn="1"/>
        </p:nvSpPr>
        <p:spPr>
          <a:xfrm>
            <a:off x="6393177" y="5799003"/>
            <a:ext cx="288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</a:t>
            </a:r>
            <a:r>
              <a:rPr lang="zh-TW" altLang="en-US" sz="36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望</a:t>
            </a: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5037228" y="1808911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5037228" y="3098319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 userDrawn="1"/>
        </p:nvSpPr>
        <p:spPr>
          <a:xfrm>
            <a:off x="5029488" y="4395100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 userDrawn="1"/>
        </p:nvSpPr>
        <p:spPr>
          <a:xfrm>
            <a:off x="5037228" y="5738013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橢圓 2"/>
          <p:cNvSpPr/>
          <p:nvPr userDrawn="1"/>
        </p:nvSpPr>
        <p:spPr>
          <a:xfrm>
            <a:off x="4798142" y="309410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5037228" y="488107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/>
          <p:cNvSpPr txBox="1"/>
          <p:nvPr userDrawn="1"/>
        </p:nvSpPr>
        <p:spPr>
          <a:xfrm>
            <a:off x="6383345" y="360166"/>
            <a:ext cx="5771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0" dirty="0" smtClean="0">
                <a:solidFill>
                  <a:schemeClr val="bg2">
                    <a:lumMod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需求評析</a:t>
            </a:r>
            <a:endParaRPr lang="en-US" altLang="zh-TW" sz="3600" b="0" dirty="0" smtClean="0">
              <a:solidFill>
                <a:schemeClr val="bg2">
                  <a:lumMod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0" dirty="0" smtClean="0">
                <a:solidFill>
                  <a:schemeClr val="bg2">
                    <a:lumMod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背景及研發動機、</a:t>
            </a:r>
            <a:r>
              <a:rPr lang="en-US" altLang="zh-TW" sz="2400" b="0" dirty="0" smtClean="0">
                <a:solidFill>
                  <a:schemeClr val="bg2">
                    <a:lumMod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SWOT</a:t>
            </a:r>
            <a:endParaRPr lang="zh-TW" altLang="en-US" sz="2400" b="0" dirty="0">
              <a:solidFill>
                <a:schemeClr val="bg2">
                  <a:lumMod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646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標題投影片"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5361559" y="4193095"/>
            <a:ext cx="6928834" cy="1173449"/>
          </a:xfrm>
          <a:prstGeom prst="rect">
            <a:avLst/>
          </a:prstGeom>
          <a:solidFill>
            <a:srgbClr val="FFCC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橢圓 3"/>
          <p:cNvSpPr/>
          <p:nvPr userDrawn="1"/>
        </p:nvSpPr>
        <p:spPr>
          <a:xfrm>
            <a:off x="1022555" y="2657168"/>
            <a:ext cx="2753032" cy="154366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zh-TW" altLang="en-US"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橢圓 14"/>
          <p:cNvSpPr/>
          <p:nvPr userDrawn="1"/>
        </p:nvSpPr>
        <p:spPr>
          <a:xfrm>
            <a:off x="4798142" y="1630214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 userDrawn="1"/>
        </p:nvSpPr>
        <p:spPr>
          <a:xfrm>
            <a:off x="4798142" y="2923309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 userDrawn="1"/>
        </p:nvSpPr>
        <p:spPr>
          <a:xfrm>
            <a:off x="4798142" y="4216404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 userDrawn="1"/>
        </p:nvSpPr>
        <p:spPr>
          <a:xfrm>
            <a:off x="4798142" y="5527973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 userDrawn="1"/>
        </p:nvSpPr>
        <p:spPr>
          <a:xfrm>
            <a:off x="6393177" y="1745654"/>
            <a:ext cx="5079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系統介紹</a:t>
            </a:r>
            <a:endParaRPr lang="en-US" altLang="zh-TW" sz="3600" dirty="0" smtClean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zh-TW" altLang="en-US" sz="2400" kern="1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系統架構、系統功能</a:t>
            </a:r>
            <a:endParaRPr lang="zh-TW" altLang="en-US" sz="2400" kern="1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文字方塊 27"/>
          <p:cNvSpPr txBox="1"/>
          <p:nvPr userDrawn="1"/>
        </p:nvSpPr>
        <p:spPr>
          <a:xfrm>
            <a:off x="6383345" y="3036763"/>
            <a:ext cx="5781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</a:t>
            </a:r>
            <a:endParaRPr lang="en-US" altLang="zh-TW" sz="36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zh-TW" altLang="en-US" sz="2400" kern="1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系統特色、使用族群</a:t>
            </a:r>
            <a:endParaRPr lang="zh-TW" altLang="en-US" sz="2400" kern="1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9" name="文字方塊 28"/>
          <p:cNvSpPr txBox="1"/>
          <p:nvPr userDrawn="1"/>
        </p:nvSpPr>
        <p:spPr>
          <a:xfrm>
            <a:off x="6383345" y="4456653"/>
            <a:ext cx="5232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系統比較</a:t>
            </a:r>
            <a:endParaRPr lang="zh-TW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 userDrawn="1"/>
        </p:nvSpPr>
        <p:spPr>
          <a:xfrm>
            <a:off x="6393177" y="5799003"/>
            <a:ext cx="288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</a:t>
            </a:r>
            <a:r>
              <a:rPr lang="zh-TW" altLang="en-US" sz="36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望</a:t>
            </a: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5037228" y="1808911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5037228" y="3098319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 userDrawn="1"/>
        </p:nvSpPr>
        <p:spPr>
          <a:xfrm>
            <a:off x="5029488" y="4395100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 userDrawn="1"/>
        </p:nvSpPr>
        <p:spPr>
          <a:xfrm>
            <a:off x="5037228" y="5738013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橢圓 2"/>
          <p:cNvSpPr/>
          <p:nvPr userDrawn="1"/>
        </p:nvSpPr>
        <p:spPr>
          <a:xfrm>
            <a:off x="4798142" y="309410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5037228" y="488107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/>
          <p:cNvSpPr txBox="1"/>
          <p:nvPr userDrawn="1"/>
        </p:nvSpPr>
        <p:spPr>
          <a:xfrm>
            <a:off x="6383345" y="360166"/>
            <a:ext cx="5771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0" dirty="0" smtClean="0">
                <a:solidFill>
                  <a:schemeClr val="bg2">
                    <a:lumMod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需求評析</a:t>
            </a:r>
            <a:endParaRPr lang="en-US" altLang="zh-TW" sz="3600" b="0" dirty="0" smtClean="0">
              <a:solidFill>
                <a:schemeClr val="bg2">
                  <a:lumMod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0" dirty="0" smtClean="0">
                <a:solidFill>
                  <a:schemeClr val="bg2">
                    <a:lumMod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背景及研發動機、</a:t>
            </a:r>
            <a:r>
              <a:rPr lang="en-US" altLang="zh-TW" sz="2400" b="0" dirty="0" smtClean="0">
                <a:solidFill>
                  <a:schemeClr val="bg2">
                    <a:lumMod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SWOT</a:t>
            </a:r>
            <a:endParaRPr lang="zh-TW" altLang="en-US" sz="2400" b="0" dirty="0">
              <a:solidFill>
                <a:schemeClr val="bg2">
                  <a:lumMod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301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標題投影片"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5361559" y="5509499"/>
            <a:ext cx="6928834" cy="1173449"/>
          </a:xfrm>
          <a:prstGeom prst="rect">
            <a:avLst/>
          </a:prstGeom>
          <a:solidFill>
            <a:srgbClr val="FFCC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橢圓 3"/>
          <p:cNvSpPr/>
          <p:nvPr userDrawn="1"/>
        </p:nvSpPr>
        <p:spPr>
          <a:xfrm>
            <a:off x="1022555" y="2657168"/>
            <a:ext cx="2753032" cy="154366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zh-TW" altLang="en-US"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橢圓 14"/>
          <p:cNvSpPr/>
          <p:nvPr userDrawn="1"/>
        </p:nvSpPr>
        <p:spPr>
          <a:xfrm>
            <a:off x="4798142" y="1630214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 userDrawn="1"/>
        </p:nvSpPr>
        <p:spPr>
          <a:xfrm>
            <a:off x="4798142" y="2923309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 userDrawn="1"/>
        </p:nvSpPr>
        <p:spPr>
          <a:xfrm>
            <a:off x="4798142" y="4216404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 userDrawn="1"/>
        </p:nvSpPr>
        <p:spPr>
          <a:xfrm>
            <a:off x="4798142" y="5527973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 userDrawn="1"/>
        </p:nvSpPr>
        <p:spPr>
          <a:xfrm>
            <a:off x="6393177" y="1745654"/>
            <a:ext cx="5079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系統介紹</a:t>
            </a:r>
            <a:endParaRPr lang="en-US" altLang="zh-TW" sz="3600" dirty="0" smtClean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zh-TW" altLang="en-US" sz="2400" kern="1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系統架構、系統功能</a:t>
            </a:r>
            <a:endParaRPr lang="zh-TW" altLang="en-US" sz="2400" kern="1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文字方塊 27"/>
          <p:cNvSpPr txBox="1"/>
          <p:nvPr userDrawn="1"/>
        </p:nvSpPr>
        <p:spPr>
          <a:xfrm>
            <a:off x="6383345" y="3036763"/>
            <a:ext cx="5781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</a:t>
            </a:r>
            <a:endParaRPr lang="en-US" altLang="zh-TW" sz="36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zh-TW" altLang="en-US" sz="2400" kern="1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系統特色、使用族群</a:t>
            </a:r>
            <a:endParaRPr lang="zh-TW" altLang="en-US" sz="2400" kern="1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9" name="文字方塊 28"/>
          <p:cNvSpPr txBox="1"/>
          <p:nvPr userDrawn="1"/>
        </p:nvSpPr>
        <p:spPr>
          <a:xfrm>
            <a:off x="6393177" y="4487432"/>
            <a:ext cx="5232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系統比較</a:t>
            </a:r>
            <a:endParaRPr lang="zh-TW" altLang="en-US" sz="36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 userDrawn="1"/>
        </p:nvSpPr>
        <p:spPr>
          <a:xfrm>
            <a:off x="6393177" y="5799003"/>
            <a:ext cx="288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</a:t>
            </a:r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望</a:t>
            </a:r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5037228" y="1808911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5037228" y="3098319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 userDrawn="1"/>
        </p:nvSpPr>
        <p:spPr>
          <a:xfrm>
            <a:off x="5029488" y="4395100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 userDrawn="1"/>
        </p:nvSpPr>
        <p:spPr>
          <a:xfrm>
            <a:off x="5037228" y="5738013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橢圓 2"/>
          <p:cNvSpPr/>
          <p:nvPr userDrawn="1"/>
        </p:nvSpPr>
        <p:spPr>
          <a:xfrm>
            <a:off x="4798142" y="309410"/>
            <a:ext cx="1126836" cy="1126836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5037228" y="488107"/>
            <a:ext cx="6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/>
          <p:cNvSpPr txBox="1"/>
          <p:nvPr userDrawn="1"/>
        </p:nvSpPr>
        <p:spPr>
          <a:xfrm>
            <a:off x="6383345" y="360166"/>
            <a:ext cx="5771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0" dirty="0" smtClean="0">
                <a:solidFill>
                  <a:schemeClr val="bg2">
                    <a:lumMod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需求評析</a:t>
            </a:r>
            <a:endParaRPr lang="en-US" altLang="zh-TW" sz="3600" b="0" dirty="0" smtClean="0">
              <a:solidFill>
                <a:schemeClr val="bg2">
                  <a:lumMod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TW" altLang="en-US" sz="2400" b="0" dirty="0" smtClean="0">
                <a:solidFill>
                  <a:schemeClr val="bg2">
                    <a:lumMod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背景及研發動機、</a:t>
            </a:r>
            <a:r>
              <a:rPr lang="en-US" altLang="zh-TW" sz="2400" b="0" dirty="0" smtClean="0">
                <a:solidFill>
                  <a:schemeClr val="bg2">
                    <a:lumMod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SWOT</a:t>
            </a:r>
            <a:endParaRPr lang="zh-TW" altLang="en-US" sz="2400" b="0" dirty="0">
              <a:solidFill>
                <a:schemeClr val="bg2">
                  <a:lumMod val="2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573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33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標題投影片"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4464" y="385425"/>
            <a:ext cx="11513572" cy="6182525"/>
          </a:xfrm>
          <a:prstGeom prst="rect">
            <a:avLst/>
          </a:prstGeom>
          <a:solidFill>
            <a:schemeClr val="tx1">
              <a:alpha val="61000"/>
            </a:schemeClr>
          </a:solidFill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578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投影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324464" y="385425"/>
            <a:ext cx="11513572" cy="6182525"/>
          </a:xfrm>
          <a:prstGeom prst="rect">
            <a:avLst/>
          </a:prstGeom>
          <a:solidFill>
            <a:schemeClr val="tx1">
              <a:alpha val="61000"/>
            </a:schemeClr>
          </a:solidFill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70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A4FFE61-3FA0-4F16-BDB2-81F317B167C8}" type="datetimeFigureOut">
              <a:rPr lang="zh-TW" altLang="en-US" smtClean="0"/>
              <a:t>2019/5/18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B1937-2AE4-47B6-8F67-B016A0C2A7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674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673" r:id="rId7"/>
    <p:sldLayoutId id="2147483705" r:id="rId8"/>
    <p:sldLayoutId id="2147483697" r:id="rId9"/>
    <p:sldLayoutId id="2147483699" r:id="rId10"/>
    <p:sldLayoutId id="2147483698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4748981" y="3864077"/>
            <a:ext cx="7443019" cy="2993923"/>
          </a:xfrm>
          <a:prstGeom prst="roundRect">
            <a:avLst/>
          </a:prstGeom>
          <a:solidFill>
            <a:schemeClr val="bg1">
              <a:alpha val="67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en-US" altLang="zh-TW" sz="4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108207</a:t>
            </a:r>
            <a:r>
              <a:rPr lang="zh-TW" altLang="zh-TW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</a:p>
          <a:p>
            <a:r>
              <a:rPr lang="zh-TW" altLang="zh-TW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指導</a:t>
            </a:r>
            <a:r>
              <a:rPr lang="zh-TW" alt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老</a:t>
            </a:r>
            <a:r>
              <a:rPr lang="zh-TW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師</a:t>
            </a:r>
            <a:r>
              <a:rPr lang="zh-TW" altLang="zh-TW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： 葉明貴</a:t>
            </a:r>
            <a:r>
              <a:rPr lang="zh-TW" alt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老師</a:t>
            </a:r>
            <a:endParaRPr lang="en-US" altLang="zh-TW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組長</a:t>
            </a:r>
            <a:r>
              <a:rPr lang="zh-TW" altLang="zh-TW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r>
              <a:rPr lang="en-US" altLang="zh-TW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10736011</a:t>
            </a:r>
            <a:r>
              <a:rPr lang="zh-TW" altLang="zh-TW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張祥智 </a:t>
            </a:r>
          </a:p>
          <a:p>
            <a:r>
              <a:rPr lang="zh-TW" alt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zh-TW" altLang="zh-TW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r>
              <a:rPr lang="en-US" altLang="zh-TW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10736010</a:t>
            </a:r>
            <a:r>
              <a:rPr lang="zh-TW" altLang="zh-TW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楊淯絨 </a:t>
            </a:r>
            <a:r>
              <a:rPr lang="en-US" altLang="zh-TW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10736012 </a:t>
            </a:r>
            <a:r>
              <a:rPr lang="zh-TW" altLang="zh-TW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林宜萱 </a:t>
            </a:r>
          </a:p>
          <a:p>
            <a:r>
              <a:rPr lang="en-US" altLang="zh-TW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</a:t>
            </a:r>
            <a:r>
              <a:rPr lang="zh-TW" alt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10736025</a:t>
            </a:r>
            <a:r>
              <a:rPr lang="zh-TW" altLang="zh-TW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顏毓陞</a:t>
            </a:r>
            <a:r>
              <a:rPr lang="en-US" altLang="zh-TW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N1076716</a:t>
            </a:r>
            <a:r>
              <a:rPr lang="zh-TW" altLang="zh-TW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呂芷瑛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3365" y="258618"/>
            <a:ext cx="1120077" cy="10022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950" y="768927"/>
            <a:ext cx="3274141" cy="309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0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0.25 -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90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568782" y="418512"/>
            <a:ext cx="10515600" cy="73152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 </a:t>
            </a:r>
            <a:r>
              <a:rPr lang="en-US" altLang="zh-TW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  <a:endParaRPr lang="zh-TW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6464757" y="1699133"/>
            <a:ext cx="4580174" cy="1181478"/>
            <a:chOff x="1054552" y="2649136"/>
            <a:chExt cx="4580174" cy="118147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248" y="2649136"/>
              <a:ext cx="1181478" cy="1181478"/>
            </a:xfrm>
            <a:prstGeom prst="rect">
              <a:avLst/>
            </a:prstGeom>
          </p:spPr>
        </p:pic>
        <p:sp>
          <p:nvSpPr>
            <p:cNvPr id="9" name="圓角矩形 8"/>
            <p:cNvSpPr/>
            <p:nvPr/>
          </p:nvSpPr>
          <p:spPr>
            <a:xfrm>
              <a:off x="1054552" y="2865802"/>
              <a:ext cx="2968487" cy="74814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 smtClean="0">
                  <a:ln w="22225">
                    <a:noFill/>
                    <a:prstDash val="solid"/>
                  </a:ln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不需下載</a:t>
              </a:r>
              <a:r>
                <a:rPr lang="en-US" altLang="zh-TW" sz="3200" b="1" dirty="0" smtClean="0">
                  <a:ln w="22225">
                    <a:noFill/>
                    <a:prstDash val="solid"/>
                  </a:ln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endPara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1054552" y="4902962"/>
            <a:ext cx="4785840" cy="1384853"/>
            <a:chOff x="1054552" y="4919004"/>
            <a:chExt cx="4785840" cy="1384853"/>
          </a:xfrm>
        </p:grpSpPr>
        <p:pic>
          <p:nvPicPr>
            <p:cNvPr id="4" name="內容版面配置區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5539" y="4919004"/>
              <a:ext cx="1384853" cy="1384853"/>
            </a:xfrm>
            <a:prstGeom prst="rect">
              <a:avLst/>
            </a:prstGeom>
          </p:spPr>
        </p:pic>
        <p:sp>
          <p:nvSpPr>
            <p:cNvPr id="10" name="圓角矩形 9"/>
            <p:cNvSpPr/>
            <p:nvPr/>
          </p:nvSpPr>
          <p:spPr>
            <a:xfrm>
              <a:off x="1054552" y="5237358"/>
              <a:ext cx="2968487" cy="74814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 smtClean="0">
                  <a:ln w="22225">
                    <a:noFill/>
                    <a:prstDash val="solid"/>
                  </a:ln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建議行程路線</a:t>
              </a:r>
              <a:endPara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6464757" y="3679741"/>
            <a:ext cx="4887603" cy="1871667"/>
            <a:chOff x="6461599" y="1229260"/>
            <a:chExt cx="4887603" cy="1871667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7535" y="1229260"/>
              <a:ext cx="1871667" cy="1871667"/>
            </a:xfrm>
            <a:prstGeom prst="rect">
              <a:avLst/>
            </a:prstGeom>
          </p:spPr>
        </p:pic>
        <p:sp>
          <p:nvSpPr>
            <p:cNvPr id="11" name="圓角矩形 10"/>
            <p:cNvSpPr/>
            <p:nvPr/>
          </p:nvSpPr>
          <p:spPr>
            <a:xfrm>
              <a:off x="6461599" y="1791021"/>
              <a:ext cx="2968487" cy="74814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 smtClean="0">
                  <a:ln w="22225">
                    <a:noFill/>
                    <a:prstDash val="solid"/>
                  </a:ln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推薦附近景點</a:t>
              </a:r>
              <a:endPara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1077678" y="2781672"/>
            <a:ext cx="4762714" cy="1364018"/>
            <a:chOff x="6509048" y="3794113"/>
            <a:chExt cx="4762714" cy="1364018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7744" y="3794113"/>
              <a:ext cx="1364018" cy="1364018"/>
            </a:xfrm>
            <a:prstGeom prst="rect">
              <a:avLst/>
            </a:prstGeom>
          </p:spPr>
        </p:pic>
        <p:sp>
          <p:nvSpPr>
            <p:cNvPr id="12" name="圓角矩形 11"/>
            <p:cNvSpPr/>
            <p:nvPr/>
          </p:nvSpPr>
          <p:spPr>
            <a:xfrm>
              <a:off x="6509048" y="4102049"/>
              <a:ext cx="2968487" cy="74814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b="1" dirty="0" smtClean="0">
                  <a:ln w="22225">
                    <a:noFill/>
                    <a:prstDash val="solid"/>
                  </a:ln>
                  <a:solidFill>
                    <a:schemeClr val="accent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聊天即可規劃</a:t>
              </a:r>
              <a:endPara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5" name="文字方塊 14"/>
          <p:cNvSpPr txBox="1"/>
          <p:nvPr/>
        </p:nvSpPr>
        <p:spPr>
          <a:xfrm>
            <a:off x="11383533" y="6039272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4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0705990" y="5226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4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800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/>
              </a:rPr>
              <a:t>宜萱</a:t>
            </a:r>
          </a:p>
        </p:txBody>
      </p:sp>
    </p:spTree>
    <p:extLst>
      <p:ext uri="{BB962C8B-B14F-4D97-AF65-F5344CB8AC3E}">
        <p14:creationId xmlns:p14="http://schemas.microsoft.com/office/powerpoint/2010/main" val="255360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568782" y="418512"/>
            <a:ext cx="10515600" cy="73152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 </a:t>
            </a:r>
            <a:r>
              <a:rPr lang="en-US" altLang="zh-TW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使用族群</a:t>
            </a:r>
            <a:endParaRPr lang="zh-TW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1193163" y="1606984"/>
            <a:ext cx="4672726" cy="1490312"/>
            <a:chOff x="1193163" y="1606984"/>
            <a:chExt cx="4672726" cy="1490312"/>
          </a:xfrm>
        </p:grpSpPr>
        <p:pic>
          <p:nvPicPr>
            <p:cNvPr id="5" name="內容版面配置區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163" y="1606984"/>
              <a:ext cx="1490312" cy="1490312"/>
            </a:xfrm>
            <a:prstGeom prst="rect">
              <a:avLst/>
            </a:prstGeom>
          </p:spPr>
        </p:pic>
        <p:sp>
          <p:nvSpPr>
            <p:cNvPr id="3" name="文字方塊 2"/>
            <p:cNvSpPr txBox="1"/>
            <p:nvPr/>
          </p:nvSpPr>
          <p:spPr>
            <a:xfrm>
              <a:off x="2851903" y="2060886"/>
              <a:ext cx="30139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喜愛旅遊</a:t>
              </a:r>
              <a:endPara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079" y="3877750"/>
            <a:ext cx="1442824" cy="144282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051691" y="3003313"/>
            <a:ext cx="4032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親朋好友共同出遊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89" y="2218911"/>
            <a:ext cx="1976796" cy="215357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200001" y="4306775"/>
            <a:ext cx="2988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需討論行程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6348079" y="4835866"/>
            <a:ext cx="5179711" cy="1430740"/>
            <a:chOff x="6375787" y="4875169"/>
            <a:chExt cx="5179711" cy="143074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5787" y="4875169"/>
              <a:ext cx="1430740" cy="1430740"/>
            </a:xfrm>
            <a:prstGeom prst="rect">
              <a:avLst/>
            </a:prstGeom>
          </p:spPr>
        </p:pic>
        <p:sp>
          <p:nvSpPr>
            <p:cNvPr id="11" name="文字方塊 10"/>
            <p:cNvSpPr txBox="1"/>
            <p:nvPr/>
          </p:nvSpPr>
          <p:spPr>
            <a:xfrm>
              <a:off x="8079399" y="5298151"/>
              <a:ext cx="3476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沒有目的地</a:t>
              </a:r>
              <a:endPara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11383533" y="6039272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zh-TW" altLang="en-US" sz="24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0705990" y="5226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4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800" dirty="0" smtClean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/>
              </a:rPr>
              <a:t>宜萱</a:t>
            </a:r>
            <a:endParaRPr lang="zh-TW" altLang="en-US" sz="2800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0448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389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568782" y="418512"/>
            <a:ext cx="10515600" cy="73152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系統比較</a:t>
            </a:r>
            <a:endParaRPr lang="zh-TW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539640"/>
              </p:ext>
            </p:extLst>
          </p:nvPr>
        </p:nvGraphicFramePr>
        <p:xfrm>
          <a:off x="1386892" y="1371600"/>
          <a:ext cx="9631630" cy="5059686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926326">
                  <a:extLst>
                    <a:ext uri="{9D8B030D-6E8A-4147-A177-3AD203B41FA5}">
                      <a16:colId xmlns:a16="http://schemas.microsoft.com/office/drawing/2014/main" val="1905067085"/>
                    </a:ext>
                  </a:extLst>
                </a:gridCol>
                <a:gridCol w="1926326">
                  <a:extLst>
                    <a:ext uri="{9D8B030D-6E8A-4147-A177-3AD203B41FA5}">
                      <a16:colId xmlns:a16="http://schemas.microsoft.com/office/drawing/2014/main" val="2995050968"/>
                    </a:ext>
                  </a:extLst>
                </a:gridCol>
                <a:gridCol w="1926326">
                  <a:extLst>
                    <a:ext uri="{9D8B030D-6E8A-4147-A177-3AD203B41FA5}">
                      <a16:colId xmlns:a16="http://schemas.microsoft.com/office/drawing/2014/main" val="4261997536"/>
                    </a:ext>
                  </a:extLst>
                </a:gridCol>
                <a:gridCol w="1926326">
                  <a:extLst>
                    <a:ext uri="{9D8B030D-6E8A-4147-A177-3AD203B41FA5}">
                      <a16:colId xmlns:a16="http://schemas.microsoft.com/office/drawing/2014/main" val="2627332926"/>
                    </a:ext>
                  </a:extLst>
                </a:gridCol>
                <a:gridCol w="1926326">
                  <a:extLst>
                    <a:ext uri="{9D8B030D-6E8A-4147-A177-3AD203B41FA5}">
                      <a16:colId xmlns:a16="http://schemas.microsoft.com/office/drawing/2014/main" val="4290959928"/>
                    </a:ext>
                  </a:extLst>
                </a:gridCol>
              </a:tblGrid>
              <a:tr h="8686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</a:t>
                      </a:r>
                      <a:r>
                        <a:rPr lang="zh-TW" altLang="zh-TW" sz="24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功能</a:t>
                      </a:r>
                      <a:endParaRPr lang="en-US" altLang="zh-TW" sz="2400" kern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  <a:endParaRPr lang="zh-TW" sz="24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Chavel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Line</a:t>
                      </a:r>
                      <a:r>
                        <a:rPr lang="zh-TW" altLang="en-US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旅遊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旅行蹤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Funliday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038805"/>
                  </a:ext>
                </a:extLst>
              </a:tr>
              <a:tr h="6985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行程規劃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en-US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1968912"/>
                  </a:ext>
                </a:extLst>
              </a:tr>
              <a:tr h="6985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附近景點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zh-TW" altLang="zh-TW" sz="2000" kern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0706183"/>
                  </a:ext>
                </a:extLst>
              </a:tr>
              <a:tr h="6985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自動排行程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zh-TW" altLang="zh-TW" sz="2000" kern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9248597"/>
                  </a:ext>
                </a:extLst>
              </a:tr>
              <a:tr h="6985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群組討論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zh-TW" altLang="zh-TW" sz="2000" kern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O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970407"/>
                  </a:ext>
                </a:extLst>
              </a:tr>
              <a:tr h="6985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地圖行程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zh-TW" altLang="zh-TW" sz="2000" kern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zh-TW" sz="2000" kern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zh-TW" sz="2000" kern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zh-TW" sz="2000" kern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8605611"/>
                  </a:ext>
                </a:extLst>
              </a:tr>
              <a:tr h="6985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參考行程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zh-TW" altLang="zh-TW" sz="2000" kern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zh-TW" sz="2000" kern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zh-TW" sz="2000" kern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zh-TW" altLang="zh-TW" sz="2000" kern="100" dirty="0" smtClean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8055289"/>
                  </a:ext>
                </a:extLst>
              </a:tr>
            </a:tbl>
          </a:graphicData>
        </a:graphic>
      </p:graphicFrame>
      <p:cxnSp>
        <p:nvCxnSpPr>
          <p:cNvPr id="8" name="直線接點 7"/>
          <p:cNvCxnSpPr/>
          <p:nvPr/>
        </p:nvCxnSpPr>
        <p:spPr>
          <a:xfrm>
            <a:off x="1386892" y="1371600"/>
            <a:ext cx="1950668" cy="8686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11383533" y="6039272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sz="24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705990" y="5226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4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800" dirty="0" smtClean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/>
              </a:rPr>
              <a:t>淯絨</a:t>
            </a:r>
            <a:endParaRPr lang="zh-TW" altLang="en-US" sz="2800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51810" y="2240281"/>
            <a:ext cx="9954491" cy="710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51810" y="2940628"/>
            <a:ext cx="9954491" cy="710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51809" y="3625044"/>
            <a:ext cx="9954491" cy="14041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51809" y="5001146"/>
            <a:ext cx="9954491" cy="14041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38100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368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18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568782" y="418512"/>
            <a:ext cx="10515600" cy="73152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</a:t>
            </a: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望</a:t>
            </a:r>
          </a:p>
        </p:txBody>
      </p:sp>
      <p:sp>
        <p:nvSpPr>
          <p:cNvPr id="4" name="圓角矩形 3"/>
          <p:cNvSpPr/>
          <p:nvPr/>
        </p:nvSpPr>
        <p:spPr>
          <a:xfrm>
            <a:off x="4117792" y="1871392"/>
            <a:ext cx="3711758" cy="7481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更人性化的推薦</a:t>
            </a:r>
            <a:endParaRPr lang="zh-TW" altLang="en-US" sz="3200" b="1" dirty="0">
              <a:ln w="22225">
                <a:noFill/>
                <a:prstDash val="solid"/>
              </a:ln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4117792" y="3401732"/>
            <a:ext cx="3711758" cy="7481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sz="3200" b="1" dirty="0" smtClean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住宿地列入考量</a:t>
            </a:r>
            <a:endParaRPr lang="zh-TW" altLang="en-US" sz="3200" b="1" dirty="0">
              <a:ln w="22225">
                <a:noFill/>
                <a:prstDash val="solid"/>
              </a:ln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4117792" y="4976732"/>
            <a:ext cx="3711758" cy="7481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適</a:t>
            </a:r>
            <a:r>
              <a:rPr lang="zh-TW" altLang="en-US" sz="3200" b="1" dirty="0" smtClean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用在台灣各</a:t>
            </a:r>
            <a:r>
              <a: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1383533" y="6039272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endParaRPr lang="zh-TW" altLang="en-US" sz="24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0705990" y="5226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4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800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/>
              </a:rPr>
              <a:t>毓</a:t>
            </a:r>
            <a:r>
              <a:rPr lang="zh-TW" altLang="en-US" sz="2800" dirty="0" smtClean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/>
              </a:rPr>
              <a:t>陞</a:t>
            </a:r>
            <a:endParaRPr lang="zh-TW" altLang="en-US" sz="2800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4794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568782" y="418512"/>
            <a:ext cx="10515600" cy="73152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</a:t>
            </a: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望</a:t>
            </a:r>
          </a:p>
        </p:txBody>
      </p:sp>
      <p:sp>
        <p:nvSpPr>
          <p:cNvPr id="4" name="圓角矩形 3"/>
          <p:cNvSpPr/>
          <p:nvPr/>
        </p:nvSpPr>
        <p:spPr>
          <a:xfrm>
            <a:off x="4117792" y="1871392"/>
            <a:ext cx="3711758" cy="7481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更人性化的推薦</a:t>
            </a:r>
            <a:endParaRPr lang="zh-TW" altLang="en-US" sz="3200" b="1" dirty="0">
              <a:ln w="22225">
                <a:noFill/>
                <a:prstDash val="solid"/>
              </a:ln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4117792" y="3401732"/>
            <a:ext cx="3711758" cy="7481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sz="3200" b="1" dirty="0" smtClean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住宿地列入考量</a:t>
            </a:r>
            <a:endParaRPr lang="zh-TW" altLang="en-US" sz="3200" b="1" dirty="0">
              <a:ln w="22225">
                <a:noFill/>
                <a:prstDash val="solid"/>
              </a:ln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4117792" y="4976732"/>
            <a:ext cx="3711758" cy="7481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適</a:t>
            </a:r>
            <a:r>
              <a:rPr lang="zh-TW" altLang="en-US" sz="3200" b="1" dirty="0" smtClean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用在台灣各</a:t>
            </a:r>
            <a:r>
              <a: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1292161" y="6028881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endParaRPr lang="zh-TW" altLang="en-US" sz="24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0705990" y="5226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4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800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/>
              </a:rPr>
              <a:t>毓</a:t>
            </a:r>
            <a:r>
              <a:rPr lang="zh-TW" altLang="en-US" sz="2800" dirty="0" smtClean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/>
              </a:rPr>
              <a:t>陞</a:t>
            </a:r>
            <a:endParaRPr lang="zh-TW" altLang="en-US" sz="2800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689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568782" y="418512"/>
            <a:ext cx="10515600" cy="73152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</a:t>
            </a: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望</a:t>
            </a:r>
          </a:p>
        </p:txBody>
      </p:sp>
      <p:sp>
        <p:nvSpPr>
          <p:cNvPr id="4" name="圓角矩形 3"/>
          <p:cNvSpPr/>
          <p:nvPr/>
        </p:nvSpPr>
        <p:spPr>
          <a:xfrm>
            <a:off x="4117792" y="1871392"/>
            <a:ext cx="3711758" cy="7481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更人性化的推薦</a:t>
            </a:r>
            <a:endParaRPr lang="zh-TW" altLang="en-US" sz="3200" b="1" dirty="0">
              <a:ln w="22225">
                <a:noFill/>
                <a:prstDash val="solid"/>
              </a:ln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4117792" y="3401732"/>
            <a:ext cx="3711758" cy="7481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sz="3200" b="1" dirty="0" smtClean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住宿地列入考量</a:t>
            </a:r>
            <a:endParaRPr lang="zh-TW" altLang="en-US" sz="3200" b="1" dirty="0">
              <a:ln w="22225">
                <a:noFill/>
                <a:prstDash val="solid"/>
              </a:ln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4117792" y="4976732"/>
            <a:ext cx="3711758" cy="7481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適</a:t>
            </a:r>
            <a:r>
              <a:rPr lang="zh-TW" altLang="en-US" sz="3200" b="1" dirty="0" smtClean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用在台灣各</a:t>
            </a:r>
            <a:r>
              <a:rPr lang="zh-TW" altLang="en-US" sz="32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0705990" y="5226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4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800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/>
              </a:rPr>
              <a:t>毓</a:t>
            </a:r>
            <a:r>
              <a:rPr lang="zh-TW" altLang="en-US" sz="2800" dirty="0" smtClean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/>
              </a:rPr>
              <a:t>陞</a:t>
            </a:r>
            <a:endParaRPr lang="zh-TW" altLang="en-US" sz="2800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effectLst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292161" y="6028881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endParaRPr lang="zh-TW" altLang="en-US" sz="24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798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3746" y="2013528"/>
            <a:ext cx="7324436" cy="297410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800" dirty="0" smtClean="0"/>
              <a:t>Q &amp;</a:t>
            </a:r>
            <a:r>
              <a:rPr lang="zh-TW" altLang="en-US" sz="13800" dirty="0" smtClean="0"/>
              <a:t> </a:t>
            </a:r>
            <a:r>
              <a:rPr lang="en-US" altLang="zh-TW" sz="13800" dirty="0" smtClean="0"/>
              <a:t>A</a:t>
            </a:r>
            <a:endParaRPr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197866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752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794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568782" y="418510"/>
            <a:ext cx="10515600" cy="73152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評</a:t>
            </a: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析 </a:t>
            </a:r>
            <a:r>
              <a:rPr lang="en-US" altLang="zh-TW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背景及研發動機</a:t>
            </a:r>
            <a:endParaRPr lang="zh-TW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95" y="2726777"/>
            <a:ext cx="2977832" cy="2977832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6421477" y="1885142"/>
            <a:ext cx="3584968" cy="4154130"/>
            <a:chOff x="4509353" y="2041237"/>
            <a:chExt cx="3345965" cy="394854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9353" y="2041237"/>
              <a:ext cx="2684467" cy="2684467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0186" y="4134650"/>
              <a:ext cx="1855132" cy="1855132"/>
            </a:xfrm>
            <a:prstGeom prst="rect">
              <a:avLst/>
            </a:prstGeom>
          </p:spPr>
        </p:pic>
      </p:grpSp>
      <p:sp>
        <p:nvSpPr>
          <p:cNvPr id="8" name="文字方塊 7"/>
          <p:cNvSpPr txBox="1"/>
          <p:nvPr/>
        </p:nvSpPr>
        <p:spPr>
          <a:xfrm>
            <a:off x="11373142" y="6039272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705990" y="5226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4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800" dirty="0" smtClean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/>
              </a:rPr>
              <a:t>祥智</a:t>
            </a:r>
            <a:endParaRPr lang="zh-TW" altLang="en-US" sz="2800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5837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568782" y="418512"/>
            <a:ext cx="10515600" cy="73152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評</a:t>
            </a: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析 </a:t>
            </a:r>
            <a:r>
              <a:rPr lang="en-US" altLang="zh-TW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背景及研發動機</a:t>
            </a:r>
            <a:endParaRPr lang="zh-TW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978" y="2811165"/>
            <a:ext cx="3350995" cy="335099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224" y="4122150"/>
            <a:ext cx="1970011" cy="197001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42" y="1659742"/>
            <a:ext cx="3005311" cy="3005311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550" y="1666129"/>
            <a:ext cx="2905871" cy="2905871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94" y="1822931"/>
            <a:ext cx="4111756" cy="4140626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67" y="1512661"/>
            <a:ext cx="2569122" cy="2569122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905" y="1655974"/>
            <a:ext cx="2637603" cy="263760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1373142" y="6039272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0705990" y="5226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4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800" dirty="0" smtClean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/>
              </a:rPr>
              <a:t>祥智</a:t>
            </a:r>
            <a:endParaRPr lang="zh-TW" altLang="en-US" sz="2800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30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26433 0.051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16" y="25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11111E-6 L -0.28594 0.0578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97" y="289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07407E-6 L -0.00677 -0.2393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-1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568782" y="418512"/>
            <a:ext cx="10515600" cy="73152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需求</a:t>
            </a: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評</a:t>
            </a: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析 </a:t>
            </a:r>
            <a:r>
              <a:rPr lang="en-US" altLang="zh-TW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– SWOT</a:t>
            </a: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endParaRPr lang="zh-TW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318368" y="1595498"/>
            <a:ext cx="4637187" cy="1975275"/>
            <a:chOff x="1302326" y="1723835"/>
            <a:chExt cx="4637187" cy="1975275"/>
          </a:xfrm>
        </p:grpSpPr>
        <p:sp>
          <p:nvSpPr>
            <p:cNvPr id="5" name="圓角矩形 4"/>
            <p:cNvSpPr/>
            <p:nvPr/>
          </p:nvSpPr>
          <p:spPr>
            <a:xfrm>
              <a:off x="1302326" y="1723835"/>
              <a:ext cx="4637187" cy="1975275"/>
            </a:xfrm>
            <a:prstGeom prst="roundRect">
              <a:avLst/>
            </a:prstGeom>
            <a:ln w="762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ts val="2160"/>
                </a:lnSpc>
              </a:pPr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523537" y="1964178"/>
              <a:ext cx="4223093" cy="12464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180000" indent="-180000">
                <a:lnSpc>
                  <a:spcPts val="216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演算法排出最順行程推薦</a:t>
              </a:r>
            </a:p>
            <a:p>
              <a:pPr marL="180000" indent="-180000">
                <a:lnSpc>
                  <a:spcPts val="216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能利用</a:t>
              </a:r>
              <a:r>
                <a:rPr lang="en-US" altLang="zh-TW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GPS</a:t>
              </a:r>
              <a:r>
                <a:rPr lang="zh-TW" altLang="en-US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即時推薦附近景點</a:t>
              </a:r>
            </a:p>
            <a:p>
              <a:pPr marL="180000" indent="-180000">
                <a:lnSpc>
                  <a:spcPts val="216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在群組中提供服務，使用者方便</a:t>
              </a:r>
              <a:r>
                <a:rPr lang="zh-TW" altLang="en-US" b="1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討論</a:t>
              </a:r>
              <a:endParaRPr lang="en-US" altLang="zh-TW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6451841" y="1595498"/>
            <a:ext cx="4587078" cy="1975275"/>
            <a:chOff x="6435799" y="1723835"/>
            <a:chExt cx="4587078" cy="1975275"/>
          </a:xfrm>
        </p:grpSpPr>
        <p:sp>
          <p:nvSpPr>
            <p:cNvPr id="8" name="圓角矩形 7"/>
            <p:cNvSpPr/>
            <p:nvPr/>
          </p:nvSpPr>
          <p:spPr>
            <a:xfrm>
              <a:off x="6435799" y="1723835"/>
              <a:ext cx="4587078" cy="1975275"/>
            </a:xfrm>
            <a:prstGeom prst="roundRect">
              <a:avLst/>
            </a:prstGeom>
            <a:ln w="762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ts val="2160"/>
                </a:lnSpc>
              </a:pPr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643481" y="1964178"/>
              <a:ext cx="4207104" cy="12464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180000" indent="-180000">
                <a:lnSpc>
                  <a:spcPts val="216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所排出的最順行程僅以地理為主</a:t>
              </a:r>
            </a:p>
            <a:p>
              <a:pPr marL="180000" indent="-180000">
                <a:lnSpc>
                  <a:spcPts val="216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可能因資料過多而導致顯示資訊</a:t>
              </a:r>
              <a:r>
                <a:rPr lang="zh-TW" altLang="en-US" b="1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延遲</a:t>
              </a:r>
              <a:endParaRPr lang="en-US" altLang="zh-TW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180000" indent="-180000">
                <a:lnSpc>
                  <a:spcPts val="216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TW" altLang="en-US" b="1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目前侷限臺灣地區</a:t>
              </a:r>
              <a:endParaRPr lang="zh-TW" altLang="en-US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6429474" y="4195588"/>
            <a:ext cx="4587077" cy="1975275"/>
            <a:chOff x="6413432" y="4323925"/>
            <a:chExt cx="4587077" cy="1975275"/>
          </a:xfrm>
        </p:grpSpPr>
        <p:sp>
          <p:nvSpPr>
            <p:cNvPr id="11" name="圓角矩形 10"/>
            <p:cNvSpPr/>
            <p:nvPr/>
          </p:nvSpPr>
          <p:spPr>
            <a:xfrm>
              <a:off x="6413432" y="4323925"/>
              <a:ext cx="4587077" cy="1975275"/>
            </a:xfrm>
            <a:prstGeom prst="roundRect">
              <a:avLst/>
            </a:prstGeom>
            <a:ln w="762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ts val="2160"/>
                </a:lnSpc>
              </a:pPr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643481" y="4728110"/>
              <a:ext cx="4207103" cy="8104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180000" indent="-180000">
                <a:lnSpc>
                  <a:spcPts val="216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zh-TW" b="1" dirty="0" err="1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Linebot</a:t>
              </a:r>
              <a:r>
                <a:rPr lang="zh-TW" altLang="en-US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越來越普及且容易模仿</a:t>
              </a:r>
            </a:p>
            <a:p>
              <a:pPr marL="180000" indent="-180000">
                <a:lnSpc>
                  <a:spcPts val="216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完善的旅遊網站、</a:t>
              </a:r>
              <a:r>
                <a:rPr lang="en-US" altLang="zh-TW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r>
                <a:rPr lang="zh-TW" altLang="en-US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眾多紛紜</a:t>
              </a: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1327682" y="4204101"/>
            <a:ext cx="4606079" cy="1975275"/>
            <a:chOff x="1311640" y="4332438"/>
            <a:chExt cx="4606079" cy="1975275"/>
          </a:xfrm>
        </p:grpSpPr>
        <p:sp>
          <p:nvSpPr>
            <p:cNvPr id="14" name="圓角矩形 13"/>
            <p:cNvSpPr/>
            <p:nvPr/>
          </p:nvSpPr>
          <p:spPr>
            <a:xfrm>
              <a:off x="1311640" y="4332438"/>
              <a:ext cx="4606079" cy="1975275"/>
            </a:xfrm>
            <a:prstGeom prst="roundRect">
              <a:avLst/>
            </a:prstGeom>
            <a:ln w="762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ts val="2160"/>
                </a:lnSpc>
              </a:pPr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544781" y="4605427"/>
              <a:ext cx="4272252" cy="1528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180000" indent="-180000">
                <a:lnSpc>
                  <a:spcPts val="216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台灣國內旅遊人數多</a:t>
              </a:r>
            </a:p>
            <a:p>
              <a:pPr marL="180000" indent="-180000">
                <a:lnSpc>
                  <a:spcPts val="216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zh-TW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Line</a:t>
              </a:r>
              <a:r>
                <a:rPr lang="zh-TW" altLang="en-US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為台灣主流社群</a:t>
              </a:r>
              <a:r>
                <a:rPr lang="zh-TW" altLang="en-US" b="1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媒體</a:t>
              </a:r>
              <a:endParaRPr lang="zh-TW" altLang="en-US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180000" indent="-180000">
                <a:lnSpc>
                  <a:spcPts val="216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TW" altLang="en-US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現階段台灣市場中並</a:t>
              </a:r>
              <a:r>
                <a:rPr lang="zh-TW" altLang="en-US" b="1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無太多以旅遊</a:t>
              </a:r>
              <a:r>
                <a:rPr lang="zh-TW" altLang="en-US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為主的</a:t>
              </a:r>
              <a:r>
                <a:rPr lang="en-US" altLang="zh-TW" b="1" dirty="0" err="1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linebot</a:t>
              </a:r>
              <a:endParaRPr lang="zh-TW" altLang="en-US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6" name="橢圓 15"/>
          <p:cNvSpPr/>
          <p:nvPr/>
        </p:nvSpPr>
        <p:spPr>
          <a:xfrm>
            <a:off x="5263208" y="2934010"/>
            <a:ext cx="1879789" cy="1813623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7" name="直線接點 16"/>
          <p:cNvCxnSpPr>
            <a:stCxn id="16" idx="2"/>
            <a:endCxn id="16" idx="6"/>
          </p:cNvCxnSpPr>
          <p:nvPr/>
        </p:nvCxnSpPr>
        <p:spPr>
          <a:xfrm>
            <a:off x="5263208" y="3840822"/>
            <a:ext cx="187978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>
            <a:stCxn id="16" idx="0"/>
            <a:endCxn id="16" idx="4"/>
          </p:cNvCxnSpPr>
          <p:nvPr/>
        </p:nvCxnSpPr>
        <p:spPr>
          <a:xfrm>
            <a:off x="6203103" y="2934010"/>
            <a:ext cx="0" cy="181362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651435" y="3226925"/>
            <a:ext cx="436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348549" y="3226925"/>
            <a:ext cx="436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428890" y="3873344"/>
            <a:ext cx="416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615042" y="3867964"/>
            <a:ext cx="436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endParaRPr lang="zh-TW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1373142" y="6039272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0705990" y="5226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4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800" dirty="0" smtClean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/>
              </a:rPr>
              <a:t>祥智</a:t>
            </a:r>
            <a:endParaRPr lang="zh-TW" altLang="en-US" sz="2800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29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47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568782" y="418512"/>
            <a:ext cx="10515600" cy="73152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系統介紹 </a:t>
            </a:r>
            <a:r>
              <a:rPr lang="en-US" altLang="zh-TW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lang="zh-TW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937" y="5222515"/>
            <a:ext cx="1393002" cy="125248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979" y="1304727"/>
            <a:ext cx="2115973" cy="2115973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 rot="10800000">
            <a:off x="6814945" y="2062299"/>
            <a:ext cx="1309150" cy="214484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向右箭號 13"/>
          <p:cNvSpPr/>
          <p:nvPr/>
        </p:nvSpPr>
        <p:spPr>
          <a:xfrm>
            <a:off x="6854664" y="2424803"/>
            <a:ext cx="1309150" cy="214484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向右箭號 14"/>
          <p:cNvSpPr/>
          <p:nvPr/>
        </p:nvSpPr>
        <p:spPr>
          <a:xfrm rot="16200000">
            <a:off x="9623379" y="4133557"/>
            <a:ext cx="1130790" cy="24831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向右箭號 15"/>
          <p:cNvSpPr/>
          <p:nvPr/>
        </p:nvSpPr>
        <p:spPr>
          <a:xfrm rot="5400000">
            <a:off x="9290460" y="4172994"/>
            <a:ext cx="1130790" cy="24831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468598" y="2504964"/>
            <a:ext cx="1726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上傳程式碼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7509239" y="3972353"/>
            <a:ext cx="2515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景點相關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建議行程規劃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777727" y="1515175"/>
            <a:ext cx="1522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聊天訊息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6797876" y="2770148"/>
            <a:ext cx="1522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查詢結果</a:t>
            </a:r>
          </a:p>
        </p:txBody>
      </p:sp>
      <p:grpSp>
        <p:nvGrpSpPr>
          <p:cNvPr id="30" name="群組 29"/>
          <p:cNvGrpSpPr/>
          <p:nvPr/>
        </p:nvGrpSpPr>
        <p:grpSpPr>
          <a:xfrm>
            <a:off x="8805227" y="1401436"/>
            <a:ext cx="2349572" cy="1962905"/>
            <a:chOff x="7998327" y="1469590"/>
            <a:chExt cx="2349572" cy="196290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1299" y="1469590"/>
              <a:ext cx="1324556" cy="1190942"/>
            </a:xfrm>
            <a:prstGeom prst="rect">
              <a:avLst/>
            </a:prstGeom>
          </p:spPr>
        </p:pic>
        <p:sp>
          <p:nvSpPr>
            <p:cNvPr id="23" name="文字方塊 22"/>
            <p:cNvSpPr txBox="1"/>
            <p:nvPr/>
          </p:nvSpPr>
          <p:spPr>
            <a:xfrm>
              <a:off x="7998327" y="2940052"/>
              <a:ext cx="234957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600" b="1" dirty="0" err="1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Chavel</a:t>
              </a:r>
              <a:r>
                <a:rPr lang="zh-TW" altLang="en-US" sz="2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機器人</a:t>
              </a:r>
              <a:endParaRPr lang="zh-TW" alt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4" name="文字方塊 23"/>
          <p:cNvSpPr txBox="1"/>
          <p:nvPr/>
        </p:nvSpPr>
        <p:spPr>
          <a:xfrm>
            <a:off x="8057232" y="5805275"/>
            <a:ext cx="25352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</a:p>
        </p:txBody>
      </p:sp>
      <p:grpSp>
        <p:nvGrpSpPr>
          <p:cNvPr id="28" name="群組 27"/>
          <p:cNvGrpSpPr/>
          <p:nvPr/>
        </p:nvGrpSpPr>
        <p:grpSpPr>
          <a:xfrm>
            <a:off x="753756" y="3069409"/>
            <a:ext cx="2285924" cy="1805887"/>
            <a:chOff x="1817447" y="4948565"/>
            <a:chExt cx="2285924" cy="1805887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3306" y="4948565"/>
              <a:ext cx="1221701" cy="1221701"/>
            </a:xfrm>
            <a:prstGeom prst="rect">
              <a:avLst/>
            </a:prstGeom>
          </p:spPr>
        </p:pic>
        <p:sp>
          <p:nvSpPr>
            <p:cNvPr id="25" name="文字方塊 24"/>
            <p:cNvSpPr txBox="1"/>
            <p:nvPr/>
          </p:nvSpPr>
          <p:spPr>
            <a:xfrm>
              <a:off x="1817447" y="6262009"/>
              <a:ext cx="228592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本機端電腦</a:t>
              </a: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4133722" y="1045880"/>
            <a:ext cx="2530173" cy="2900299"/>
            <a:chOff x="2175032" y="688440"/>
            <a:chExt cx="2241611" cy="2629317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5032" y="688440"/>
              <a:ext cx="2241611" cy="2353692"/>
            </a:xfrm>
            <a:prstGeom prst="rect">
              <a:avLst/>
            </a:prstGeom>
          </p:spPr>
        </p:pic>
        <p:sp>
          <p:nvSpPr>
            <p:cNvPr id="27" name="文字方塊 26"/>
            <p:cNvSpPr txBox="1"/>
            <p:nvPr/>
          </p:nvSpPr>
          <p:spPr>
            <a:xfrm>
              <a:off x="2608215" y="2825314"/>
              <a:ext cx="157884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雲端平台</a:t>
              </a:r>
            </a:p>
          </p:txBody>
        </p:sp>
      </p:grpSp>
      <p:sp>
        <p:nvSpPr>
          <p:cNvPr id="29" name="向右箭號 28"/>
          <p:cNvSpPr/>
          <p:nvPr/>
        </p:nvSpPr>
        <p:spPr>
          <a:xfrm rot="20298175">
            <a:off x="2936798" y="3356924"/>
            <a:ext cx="1130790" cy="24831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0446913" y="408341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聊天訊息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11373142" y="6039272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4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705990" y="5226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4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800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/>
              </a:rPr>
              <a:t>毓</a:t>
            </a:r>
            <a:r>
              <a:rPr lang="zh-TW" altLang="en-US" sz="2800" dirty="0" smtClean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/>
              </a:rPr>
              <a:t>陞</a:t>
            </a:r>
            <a:endParaRPr lang="zh-TW" altLang="en-US" sz="2800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3943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2" grpId="0"/>
      <p:bldP spid="24" grpId="0"/>
      <p:bldP spid="29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>
            <a:off x="3017745" y="1400463"/>
            <a:ext cx="8080910" cy="4765963"/>
            <a:chOff x="3547677" y="1487056"/>
            <a:chExt cx="8080910" cy="4765963"/>
          </a:xfrm>
        </p:grpSpPr>
        <p:sp>
          <p:nvSpPr>
            <p:cNvPr id="7" name="等腰三角形 6"/>
            <p:cNvSpPr/>
            <p:nvPr/>
          </p:nvSpPr>
          <p:spPr>
            <a:xfrm rot="16200000">
              <a:off x="1699950" y="3334783"/>
              <a:ext cx="4765963" cy="1070509"/>
            </a:xfrm>
            <a:prstGeom prst="triangle">
              <a:avLst>
                <a:gd name="adj" fmla="val 50463"/>
              </a:avLst>
            </a:prstGeom>
            <a:solidFill>
              <a:srgbClr val="FFFF66"/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4618187" y="1498796"/>
              <a:ext cx="7010400" cy="4747491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6489698" y="1806860"/>
            <a:ext cx="4396508" cy="74814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b="1" dirty="0" smtClean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利用關鍵字提供使用者資訊</a:t>
            </a:r>
            <a:endParaRPr lang="zh-TW" altLang="en-US" sz="2400" b="1" dirty="0">
              <a:ln w="22225">
                <a:noFill/>
                <a:prstDash val="solid"/>
              </a:ln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/>
          <p:cNvSpPr txBox="1">
            <a:spLocks/>
          </p:cNvSpPr>
          <p:nvPr/>
        </p:nvSpPr>
        <p:spPr>
          <a:xfrm>
            <a:off x="1568782" y="418512"/>
            <a:ext cx="10515600" cy="73152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系統介紹 </a:t>
            </a:r>
            <a:r>
              <a:rPr lang="en-US" altLang="zh-TW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  <a:endParaRPr lang="zh-TW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33" y="2601190"/>
            <a:ext cx="2316311" cy="2332574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4349641" y="1806860"/>
            <a:ext cx="2170546" cy="7481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提供景點資</a:t>
            </a:r>
            <a:r>
              <a:rPr lang="zh-TW" altLang="en-US" sz="24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訊</a:t>
            </a:r>
          </a:p>
        </p:txBody>
      </p:sp>
      <p:sp>
        <p:nvSpPr>
          <p:cNvPr id="15" name="矩形 14"/>
          <p:cNvSpPr/>
          <p:nvPr/>
        </p:nvSpPr>
        <p:spPr>
          <a:xfrm>
            <a:off x="6501715" y="2876059"/>
            <a:ext cx="4396508" cy="74814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不怕</a:t>
            </a:r>
            <a:r>
              <a:rPr lang="zh-TW" altLang="en-US" sz="24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被洗版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4349641" y="2882791"/>
            <a:ext cx="2170546" cy="7481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收藏景點</a:t>
            </a:r>
          </a:p>
        </p:txBody>
      </p:sp>
      <p:sp>
        <p:nvSpPr>
          <p:cNvPr id="16" name="矩形 15"/>
          <p:cNvSpPr/>
          <p:nvPr/>
        </p:nvSpPr>
        <p:spPr>
          <a:xfrm>
            <a:off x="6489698" y="3965742"/>
            <a:ext cx="4396508" cy="74814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b="1" dirty="0" smtClean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分為附近景點及熱門景點推薦</a:t>
            </a:r>
            <a:endParaRPr lang="zh-TW" altLang="en-US" sz="2400" b="1" dirty="0">
              <a:ln w="22225">
                <a:noFill/>
                <a:prstDash val="solid"/>
              </a:ln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89698" y="5036953"/>
            <a:ext cx="4396508" cy="74814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b="1" dirty="0" smtClean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以確定的行程做最佳路徑推薦</a:t>
            </a:r>
            <a:endParaRPr lang="zh-TW" altLang="en-US" sz="2400" b="1" dirty="0">
              <a:ln w="22225">
                <a:noFill/>
                <a:prstDash val="solid"/>
              </a:ln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4339934" y="3954740"/>
            <a:ext cx="2170546" cy="7481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景點推薦</a:t>
            </a:r>
            <a:endParaRPr lang="zh-TW" altLang="en-US" sz="2400" b="1" dirty="0">
              <a:ln w="22225">
                <a:noFill/>
                <a:prstDash val="solid"/>
              </a:ln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4349641" y="5025213"/>
            <a:ext cx="2170546" cy="7481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最佳路徑</a:t>
            </a:r>
            <a:r>
              <a:rPr lang="zh-TW" altLang="en-US" sz="2400" b="1" dirty="0">
                <a:ln w="22225">
                  <a:noFill/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11373142" y="6039272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4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0705990" y="5226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4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800" dirty="0" smtClean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/>
              </a:rPr>
              <a:t>芷</a:t>
            </a:r>
            <a:r>
              <a:rPr lang="zh-TW" altLang="en-US" sz="2800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/>
              </a:rPr>
              <a:t>瑛</a:t>
            </a:r>
          </a:p>
        </p:txBody>
      </p:sp>
    </p:spTree>
    <p:extLst>
      <p:ext uri="{BB962C8B-B14F-4D97-AF65-F5344CB8AC3E}">
        <p14:creationId xmlns:p14="http://schemas.microsoft.com/office/powerpoint/2010/main" val="425491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15" grpId="0" animBg="1"/>
      <p:bldP spid="9" grpId="0" animBg="1"/>
      <p:bldP spid="16" grpId="0" animBg="1"/>
      <p:bldP spid="17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TM02900743[[fn=有機]]</Template>
  <TotalTime>1141</TotalTime>
  <Words>1017</Words>
  <Application>Microsoft Office PowerPoint</Application>
  <PresentationFormat>寬螢幕</PresentationFormat>
  <Paragraphs>153</Paragraphs>
  <Slides>19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微軟正黑體</vt:lpstr>
      <vt:lpstr>新細明體</vt:lpstr>
      <vt:lpstr>標楷體</vt:lpstr>
      <vt:lpstr>Arial</vt:lpstr>
      <vt:lpstr>Calibri</vt:lpstr>
      <vt:lpstr>Calibri Light</vt:lpstr>
      <vt:lpstr>Times New Roman</vt:lpstr>
      <vt:lpstr>Wingdings 2</vt:lpstr>
      <vt:lpstr>HDOfficeLightV0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宜萱宜萱</dc:creator>
  <cp:lastModifiedBy>妤玟 龔</cp:lastModifiedBy>
  <cp:revision>251</cp:revision>
  <dcterms:created xsi:type="dcterms:W3CDTF">2019-04-27T16:21:53Z</dcterms:created>
  <dcterms:modified xsi:type="dcterms:W3CDTF">2019-05-18T15:23:29Z</dcterms:modified>
</cp:coreProperties>
</file>